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00" r:id="rId2"/>
    <p:sldId id="310" r:id="rId3"/>
    <p:sldId id="305" r:id="rId4"/>
    <p:sldId id="307" r:id="rId5"/>
    <p:sldId id="308" r:id="rId6"/>
    <p:sldId id="309" r:id="rId7"/>
    <p:sldId id="318" r:id="rId8"/>
    <p:sldId id="289" r:id="rId9"/>
    <p:sldId id="313" r:id="rId10"/>
    <p:sldId id="315" r:id="rId11"/>
    <p:sldId id="317" r:id="rId12"/>
    <p:sldId id="314" r:id="rId13"/>
    <p:sldId id="316" r:id="rId14"/>
    <p:sldId id="282" r:id="rId15"/>
    <p:sldId id="311" r:id="rId1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EC85C"/>
    <a:srgbClr val="4CBC4F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32" autoAdjust="0"/>
    <p:restoredTop sz="96780" autoAdjust="0"/>
  </p:normalViewPr>
  <p:slideViewPr>
    <p:cSldViewPr snapToGrid="0" snapToObjects="1">
      <p:cViewPr>
        <p:scale>
          <a:sx n="75" d="100"/>
          <a:sy n="75" d="100"/>
        </p:scale>
        <p:origin x="-1352" y="-4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5858A9-422F-D441-93C1-943867A942A5}" type="datetimeFigureOut">
              <a:rPr lang="en-US"/>
              <a:pPr>
                <a:defRPr/>
              </a:pPr>
              <a:t>8/8/14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0A9AEFF-D639-9B48-AC82-B7DBB1988D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398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458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86DFB-F159-41E1-A477-64D50236DB35}" type="datetime1">
              <a:rPr lang="en-US" smtClean="0"/>
              <a:t>8/8/14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095F7-890F-C84F-BAC7-464E7DC8E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551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7D728-9AFC-4E92-A0EF-F95F394D4A1F}" type="datetime1">
              <a:rPr lang="en-US" smtClean="0"/>
              <a:t>8/8/14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58D0F7-9F8C-1C4C-8E97-F3C18D78B4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12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EDE7A-5316-4324-9605-5EAFAD726A69}" type="datetime1">
              <a:rPr lang="en-US" smtClean="0"/>
              <a:t>8/8/14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B275F-9C6E-3D44-870D-C0089AC33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66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6C2611-178E-4032-BC2E-AE35669ABCA8}" type="datetime1">
              <a:rPr lang="en-US" smtClean="0"/>
              <a:t>8/8/14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6BDE7-F795-844E-897D-8D5774230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36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90A9-CA20-4EE4-9291-AFAFF41CCFAF}" type="datetime1">
              <a:rPr lang="en-US" smtClean="0"/>
              <a:t>8/8/14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952C80-B434-7F43-BE17-D5BF27AB8E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68E6F-C691-45E6-A5A5-1B275C7161CB}" type="datetime1">
              <a:rPr lang="en-US" smtClean="0"/>
              <a:t>8/8/14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57566-AB63-374D-BF84-EC620AD600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1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28390-1664-4DDD-BA7F-BA426C9BB874}" type="datetime1">
              <a:rPr lang="en-US" smtClean="0"/>
              <a:t>8/8/14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3ED2B-A3FD-8B45-8648-DB87E86AC0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06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4A07D-C22F-4765-90FF-ED9AB5CB5556}" type="datetime1">
              <a:rPr lang="en-US" smtClean="0"/>
              <a:t>8/8/14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A0133-8C31-094B-AD58-694EC20CF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8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C760A-1F6B-4644-B168-F85B850395FD}" type="datetime1">
              <a:rPr lang="en-US" smtClean="0"/>
              <a:t>8/8/14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D73D5-3027-2441-95B2-90385626D7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37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01A-801E-4C5E-A753-3BCC049735D9}" type="datetime1">
              <a:rPr lang="en-US" smtClean="0"/>
              <a:t>8/8/14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EBB05-038A-6543-A162-6DB0B2289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88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93156-B3AD-494F-93E7-AD322A2BBC07}" type="datetime1">
              <a:rPr lang="en-US" smtClean="0"/>
              <a:t>8/8/14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E6DF0-E60C-344D-84D2-5B1499056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911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81D95F8-8A35-4591-A67C-C0EE7AAD6295}" type="datetime1">
              <a:rPr lang="en-US" smtClean="0"/>
              <a:t>8/8/14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EECD445-AA27-AA45-B4A6-CEA433B98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www.youtube.com/watch?v=4Sdpi5gEfRs&amp;list=UUm_DodjwzUS8XR6jPe5Rf1g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vimeo.com/58473174" TargetMode="External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DkQ5hu7ceA&amp;list=UUxUN1rA0DO-jSoAALJ13aHQ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vimeo.com/58632099" TargetMode="External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hyperlink" Target="http://vimeo.com/58475752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IqxpI6bqRhc&amp;list=UUm_DodjwzUS8XR6jPe5Rf1g&amp;index=3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NndqyjXGoE&amp;index=2&amp;list=UUm_DodjwzUS8XR6jPe5Rf1g" TargetMode="External"/><Relationship Id="rId4" Type="http://schemas.openxmlformats.org/officeDocument/2006/relationships/image" Target="../media/image2.jpe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 charset="0"/>
                <a:ea typeface="ＭＳ Ｐゴシック" charset="0"/>
              </a:rPr>
              <a:t>=</a:t>
            </a:r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2051" name="Picture 4" descr="frances_slides_spiNo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371600" y="4442358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-Frances Moore Lappe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BDE7-F795-844E-897D-8D577423062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5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65500" y="3569076"/>
            <a:ext cx="52006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Franklin Gothic Book"/>
              </a:rPr>
              <a:t>What conditions stand out to you as being most problematic or beneficial in our society? </a:t>
            </a:r>
          </a:p>
          <a:p>
            <a:endParaRPr lang="en-US" dirty="0">
              <a:latin typeface="Franklin Gothic Book"/>
            </a:endParaRPr>
          </a:p>
          <a:p>
            <a:r>
              <a:rPr lang="en-US" dirty="0" smtClean="0">
                <a:latin typeface="Franklin Gothic Book"/>
              </a:rPr>
              <a:t>Which capacities are most present or meaningful in your life? </a:t>
            </a:r>
            <a:endParaRPr lang="en-US" dirty="0">
              <a:latin typeface="Franklin Gothic Book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55700" y="1168400"/>
            <a:ext cx="726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5EC85C"/>
                </a:solidFill>
                <a:latin typeface="Franklin Gothic Book"/>
              </a:rPr>
              <a:t>Conditions &amp; Capacities </a:t>
            </a:r>
            <a:endParaRPr lang="en-US" sz="6000" dirty="0">
              <a:solidFill>
                <a:srgbClr val="5EC85C"/>
              </a:solidFill>
              <a:latin typeface="Franklin Gothic Boo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55700" y="3263841"/>
            <a:ext cx="1595309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8000" b="1" dirty="0">
                <a:solidFill>
                  <a:prstClr val="black"/>
                </a:solidFill>
                <a:latin typeface="Franklin Gothic Book" charset="0"/>
                <a:cs typeface="Franklin Gothic Book" charset="0"/>
              </a:rPr>
              <a:t>?</a:t>
            </a:r>
            <a:endParaRPr lang="en-US" sz="18000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8300" y="6356350"/>
            <a:ext cx="6985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1200" dirty="0" smtClean="0">
                <a:solidFill>
                  <a:srgbClr val="898989"/>
                </a:solidFill>
              </a:rPr>
              <a:t>10</a:t>
            </a:r>
            <a:endParaRPr 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56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smtClean="0">
              <a:ea typeface="+mn-ea"/>
              <a:cs typeface="+mn-cs"/>
            </a:endParaRPr>
          </a:p>
        </p:txBody>
      </p:sp>
      <p:pic>
        <p:nvPicPr>
          <p:cNvPr id="8195" name="Picture 4" descr="frances_slides_spiNoDiscus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68511" y="6459972"/>
            <a:ext cx="7198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srgbClr val="898989"/>
                </a:solidFill>
              </a:rPr>
              <a:t>11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167" y="6100464"/>
            <a:ext cx="4686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Franklin Gothic Book"/>
              </a:rPr>
              <a:t>Spirals of Powerlessness</a:t>
            </a:r>
            <a:endParaRPr lang="en-US" u="sng" dirty="0">
              <a:solidFill>
                <a:srgbClr val="0000FF"/>
              </a:solidFill>
              <a:latin typeface="Franklin Gothic Book"/>
            </a:endParaRPr>
          </a:p>
        </p:txBody>
      </p:sp>
      <p:pic>
        <p:nvPicPr>
          <p:cNvPr id="5" name="Picture 4" descr="Spirals of Powerlessnes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425" y="1649742"/>
            <a:ext cx="5946842" cy="445072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51334" y="1167701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latin typeface="Franklin Gothic Book" charset="0"/>
                <a:cs typeface="Franklin Gothic Book" charset="0"/>
              </a:rPr>
              <a:t>Small Planet Institute, 2014</a:t>
            </a:r>
            <a:endParaRPr lang="en-US" b="1" dirty="0">
              <a:latin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9701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57385" y="6080091"/>
            <a:ext cx="720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FF"/>
                </a:solidFill>
                <a:latin typeface="Franklin Gothic Book"/>
                <a:cs typeface="Franklin Gothic Book"/>
                <a:hlinkClick r:id="rId4"/>
              </a:rPr>
              <a:t>Spiral of Empowerment</a:t>
            </a:r>
            <a:endParaRPr lang="en-US" dirty="0">
              <a:solidFill>
                <a:srgbClr val="0000FF"/>
              </a:solidFill>
              <a:latin typeface="Franklin Gothic Book"/>
              <a:cs typeface="Franklin Gothic Book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12</a:t>
            </a:r>
            <a:endParaRPr lang="en-US" dirty="0"/>
          </a:p>
        </p:txBody>
      </p:sp>
      <p:pic>
        <p:nvPicPr>
          <p:cNvPr id="9" name="Picture 8" descr="Screen shot 2013-02-14 at 3.31.4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1734589"/>
            <a:ext cx="5422900" cy="434550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01181" y="1132301"/>
            <a:ext cx="38157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latin typeface="Franklin Gothic Book" charset="0"/>
                <a:cs typeface="Franklin Gothic Book" charset="0"/>
              </a:rPr>
              <a:t>Small Planet Institute, </a:t>
            </a:r>
            <a:r>
              <a:rPr lang="en-US" b="1" dirty="0" smtClean="0">
                <a:latin typeface="Franklin Gothic Book" charset="0"/>
                <a:cs typeface="Franklin Gothic Book" charset="0"/>
              </a:rPr>
              <a:t>2011</a:t>
            </a:r>
            <a:endParaRPr lang="en-US" b="1" dirty="0">
              <a:latin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199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BDE7-F795-844E-897D-8D577423062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>
            <a:hlinkClick r:id="rId2" tooltip="Conclusion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Intern\Box Sync\EcoMind Workshop\Conclusion Screensho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411" y="2040467"/>
            <a:ext cx="5400675" cy="35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95598" y="5877055"/>
            <a:ext cx="367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Franklin Gothic Book"/>
              </a:rPr>
              <a:t>Conclusion </a:t>
            </a:r>
            <a:endParaRPr lang="en-US" u="sng" dirty="0">
              <a:solidFill>
                <a:srgbClr val="0000FF"/>
              </a:solidFill>
              <a:latin typeface="Franklin Gothic Book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9300" y="6381750"/>
            <a:ext cx="63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898989"/>
                </a:solidFill>
              </a:rPr>
              <a:t>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87600" y="1417638"/>
            <a:ext cx="4809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Franklin Gothic Book"/>
                <a:cs typeface="Franklin Gothic Book"/>
              </a:rPr>
              <a:t>San Jose State University, 2011 </a:t>
            </a:r>
            <a:endParaRPr lang="en-US" b="1" dirty="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3435861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1229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12291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457200" y="1417638"/>
            <a:ext cx="4100513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5000" b="1" dirty="0" smtClean="0">
                <a:latin typeface="Franklin Gothic Book" charset="0"/>
              </a:rPr>
              <a:t>WITH AN</a:t>
            </a:r>
          </a:p>
          <a:p>
            <a:pPr defTabSz="914400"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sz="5000" b="1" spc="-150" dirty="0" smtClean="0">
                <a:solidFill>
                  <a:srgbClr val="4CBC4F"/>
                </a:solidFill>
                <a:latin typeface="Franklin Gothic Book" charset="0"/>
              </a:rPr>
              <a:t>ECOMIND…</a:t>
            </a:r>
          </a:p>
        </p:txBody>
      </p:sp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211638" y="2209800"/>
            <a:ext cx="44751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3600" dirty="0">
                <a:latin typeface="Franklin Gothic Book" charset="0"/>
                <a:cs typeface="Franklin Gothic Book" charset="0"/>
              </a:rPr>
              <a:t>It</a:t>
            </a:r>
            <a:r>
              <a:rPr lang="ja-JP" altLang="en-US" sz="3600" dirty="0">
                <a:latin typeface="Franklin Gothic Book" charset="0"/>
                <a:cs typeface="Franklin Gothic Book" charset="0"/>
              </a:rPr>
              <a:t>’</a:t>
            </a:r>
            <a:r>
              <a:rPr lang="en-US" altLang="ja-JP" sz="3600" dirty="0">
                <a:latin typeface="Franklin Gothic Book" charset="0"/>
                <a:cs typeface="Franklin Gothic Book" charset="0"/>
              </a:rPr>
              <a:t>s not possible to know what</a:t>
            </a:r>
            <a:r>
              <a:rPr lang="ja-JP" altLang="en-US" sz="3600" dirty="0">
                <a:latin typeface="Franklin Gothic Book" charset="0"/>
                <a:cs typeface="Franklin Gothic Book" charset="0"/>
              </a:rPr>
              <a:t>’</a:t>
            </a:r>
            <a:r>
              <a:rPr lang="en-US" altLang="ja-JP" sz="3600" dirty="0">
                <a:latin typeface="Franklin Gothic Book" charset="0"/>
                <a:cs typeface="Franklin Gothic Book" charset="0"/>
              </a:rPr>
              <a:t>s </a:t>
            </a:r>
            <a:r>
              <a:rPr lang="en-US" altLang="ja-JP" sz="3600" dirty="0" smtClean="0">
                <a:latin typeface="Franklin Gothic Book" charset="0"/>
                <a:cs typeface="Franklin Gothic Book" charset="0"/>
              </a:rPr>
              <a:t>possible.</a:t>
            </a:r>
            <a:endParaRPr lang="en-US" sz="3600" dirty="0">
              <a:latin typeface="Franklin Gothic Book" charset="0"/>
              <a:cs typeface="Franklin Gothic Book" charset="0"/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4211638" y="3773488"/>
            <a:ext cx="44751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3600" dirty="0">
                <a:latin typeface="Franklin Gothic Book" charset="0"/>
                <a:cs typeface="Franklin Gothic Book" charset="0"/>
              </a:rPr>
              <a:t>So we are </a:t>
            </a:r>
            <a:r>
              <a:rPr lang="en-US" sz="3600" dirty="0" smtClean="0">
                <a:latin typeface="Franklin Gothic Book" charset="0"/>
                <a:cs typeface="Franklin Gothic Book" charset="0"/>
              </a:rPr>
              <a:t>free!</a:t>
            </a:r>
            <a:endParaRPr lang="en-US" sz="3600" dirty="0">
              <a:latin typeface="Franklin Gothic Book" charset="0"/>
              <a:cs typeface="Franklin Gothic Book" charset="0"/>
            </a:endParaRPr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4211638" y="4805363"/>
            <a:ext cx="434657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defTabSz="914400" eaLnBrk="1" hangingPunct="1">
              <a:spcBef>
                <a:spcPct val="50000"/>
              </a:spcBef>
            </a:pPr>
            <a:r>
              <a:rPr lang="en-US" sz="3600" dirty="0">
                <a:latin typeface="Franklin Gothic Book" charset="0"/>
                <a:cs typeface="Franklin Gothic Book" charset="0"/>
              </a:rPr>
              <a:t>We are free to go for the world we </a:t>
            </a:r>
            <a:r>
              <a:rPr lang="en-US" sz="3600" dirty="0" smtClean="0">
                <a:latin typeface="Franklin Gothic Book" charset="0"/>
                <a:cs typeface="Franklin Gothic Book" charset="0"/>
              </a:rPr>
              <a:t>want. </a:t>
            </a:r>
            <a:endParaRPr lang="en-US" sz="3600" dirty="0">
              <a:latin typeface="Franklin Gothic Book" charset="0"/>
              <a:cs typeface="Franklin Gothic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63600" y="1011238"/>
            <a:ext cx="4572000" cy="10160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en-US" sz="2000" dirty="0">
              <a:latin typeface="Franklin Gothic Book"/>
              <a:cs typeface="Franklin Gothic Book"/>
            </a:endParaRPr>
          </a:p>
          <a:p>
            <a:pPr>
              <a:defRPr/>
            </a:pPr>
            <a:r>
              <a:rPr lang="en-US" sz="2000" dirty="0">
                <a:latin typeface="Franklin Gothic Book"/>
                <a:cs typeface="Franklin Gothic Book"/>
              </a:rPr>
              <a:t>What was the </a:t>
            </a:r>
            <a:r>
              <a:rPr lang="en-US" sz="2000" b="1" spc="-150" dirty="0">
                <a:solidFill>
                  <a:srgbClr val="5EC85C"/>
                </a:solidFill>
                <a:latin typeface="Franklin Gothic Book"/>
                <a:ea typeface="ＭＳ Ｐゴシック" pitchFamily="34" charset="-128"/>
              </a:rPr>
              <a:t>most  </a:t>
            </a:r>
            <a:r>
              <a:rPr lang="en-US" sz="2000" b="1" spc="-150" dirty="0" smtClean="0">
                <a:solidFill>
                  <a:srgbClr val="5EC85C"/>
                </a:solidFill>
                <a:latin typeface="Franklin Gothic Book"/>
                <a:ea typeface="ＭＳ Ｐゴシック" pitchFamily="34" charset="-128"/>
              </a:rPr>
              <a:t>valuable </a:t>
            </a:r>
            <a:r>
              <a:rPr lang="en-US" sz="2000" dirty="0" smtClean="0">
                <a:latin typeface="Franklin Gothic Book"/>
                <a:cs typeface="Franklin Gothic Book"/>
              </a:rPr>
              <a:t>part </a:t>
            </a:r>
            <a:r>
              <a:rPr lang="en-US" sz="2000" dirty="0">
                <a:latin typeface="Franklin Gothic Book"/>
                <a:cs typeface="Franklin Gothic Book"/>
              </a:rPr>
              <a:t>of the workshop for you? </a:t>
            </a:r>
          </a:p>
        </p:txBody>
      </p:sp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3690938" y="1936889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>
                <a:latin typeface="Franklin Gothic Book" charset="0"/>
                <a:cs typeface="Franklin Gothic Book" charset="0"/>
              </a:rPr>
              <a:t>What was the </a:t>
            </a:r>
            <a:r>
              <a:rPr lang="en-US" sz="2000" b="1" dirty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least engaging </a:t>
            </a:r>
            <a:r>
              <a:rPr lang="en-US" sz="2000" dirty="0">
                <a:latin typeface="Franklin Gothic Book" charset="0"/>
                <a:cs typeface="Franklin Gothic Book" charset="0"/>
              </a:rPr>
              <a:t>part </a:t>
            </a:r>
          </a:p>
          <a:p>
            <a:pPr algn="r"/>
            <a:r>
              <a:rPr lang="en-US" sz="2000" dirty="0">
                <a:latin typeface="Franklin Gothic Book" charset="0"/>
                <a:cs typeface="Franklin Gothic Book" charset="0"/>
              </a:rPr>
              <a:t>of the workshop?</a:t>
            </a:r>
          </a:p>
        </p:txBody>
      </p:sp>
      <p:sp>
        <p:nvSpPr>
          <p:cNvPr id="13316" name="Rectangle 6"/>
          <p:cNvSpPr>
            <a:spLocks noChangeArrowheads="1"/>
          </p:cNvSpPr>
          <p:nvPr/>
        </p:nvSpPr>
        <p:spPr bwMode="auto">
          <a:xfrm>
            <a:off x="863600" y="2644775"/>
            <a:ext cx="47418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Franklin Gothic Book" charset="0"/>
                <a:cs typeface="Franklin Gothic Book" charset="0"/>
              </a:rPr>
              <a:t>What is one thing </a:t>
            </a:r>
            <a:r>
              <a:rPr lang="en-US" sz="2000" dirty="0" smtClean="0">
                <a:latin typeface="Franklin Gothic Book" charset="0"/>
                <a:cs typeface="Franklin Gothic Book" charset="0"/>
              </a:rPr>
              <a:t>you would </a:t>
            </a:r>
            <a:r>
              <a:rPr lang="en-US" sz="2000" b="1" dirty="0" smtClean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change</a:t>
            </a:r>
            <a:r>
              <a:rPr lang="en-US" sz="2000" dirty="0" smtClean="0">
                <a:latin typeface="Franklin Gothic Book" charset="0"/>
                <a:cs typeface="Franklin Gothic Book" charset="0"/>
              </a:rPr>
              <a:t> </a:t>
            </a:r>
            <a:r>
              <a:rPr lang="en-US" sz="2000" dirty="0">
                <a:latin typeface="Franklin Gothic Book" charset="0"/>
                <a:cs typeface="Franklin Gothic Book" charset="0"/>
              </a:rPr>
              <a:t>to </a:t>
            </a:r>
            <a:r>
              <a:rPr lang="en-US" sz="2000" b="1" dirty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improve</a:t>
            </a:r>
            <a:r>
              <a:rPr lang="en-US" sz="2000" dirty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 </a:t>
            </a:r>
            <a:r>
              <a:rPr lang="en-US" sz="2000" dirty="0">
                <a:latin typeface="Franklin Gothic Book" charset="0"/>
                <a:cs typeface="Franklin Gothic Book" charset="0"/>
              </a:rPr>
              <a:t>the experience of the workshop?</a:t>
            </a:r>
          </a:p>
        </p:txBody>
      </p:sp>
      <p:sp>
        <p:nvSpPr>
          <p:cNvPr id="13317" name="Rectangle 7"/>
          <p:cNvSpPr>
            <a:spLocks noChangeArrowheads="1"/>
          </p:cNvSpPr>
          <p:nvPr/>
        </p:nvSpPr>
        <p:spPr bwMode="auto">
          <a:xfrm>
            <a:off x="863600" y="5740400"/>
            <a:ext cx="73993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Franklin Gothic Book" charset="0"/>
                <a:cs typeface="Franklin Gothic Book" charset="0"/>
              </a:rPr>
              <a:t>Anything else you’d like to share</a:t>
            </a:r>
            <a:r>
              <a:rPr lang="en-US" dirty="0" smtClean="0">
                <a:latin typeface="Franklin Gothic Book" charset="0"/>
                <a:cs typeface="Franklin Gothic Book" charset="0"/>
              </a:rPr>
              <a:t>?</a:t>
            </a:r>
            <a:endParaRPr lang="en-US" dirty="0">
              <a:latin typeface="Franklin Gothic Book" charset="0"/>
              <a:cs typeface="Franklin Gothic Book" charset="0"/>
            </a:endParaRPr>
          </a:p>
        </p:txBody>
      </p:sp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690938" y="3429000"/>
            <a:ext cx="457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>
                <a:latin typeface="Franklin Gothic Book" charset="0"/>
                <a:cs typeface="Franklin Gothic Book" charset="0"/>
              </a:rPr>
              <a:t>Were any sections too long or too short?</a:t>
            </a:r>
          </a:p>
        </p:txBody>
      </p:sp>
      <p:sp>
        <p:nvSpPr>
          <p:cNvPr id="13319" name="Rectangle 9"/>
          <p:cNvSpPr>
            <a:spLocks noChangeArrowheads="1"/>
          </p:cNvSpPr>
          <p:nvPr/>
        </p:nvSpPr>
        <p:spPr bwMode="auto">
          <a:xfrm>
            <a:off x="3386138" y="4640263"/>
            <a:ext cx="487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2000" dirty="0">
                <a:latin typeface="Franklin Gothic Book" charset="0"/>
                <a:cs typeface="Franklin Gothic Book" charset="0"/>
              </a:rPr>
              <a:t>Was there enough room for </a:t>
            </a:r>
            <a:r>
              <a:rPr lang="en-US" sz="2000" b="1" dirty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participation?</a:t>
            </a:r>
            <a:r>
              <a:rPr lang="en-US" sz="2000" dirty="0">
                <a:latin typeface="Franklin Gothic Book" charset="0"/>
                <a:cs typeface="Franklin Gothic Book" charset="0"/>
              </a:rPr>
              <a:t> Was there too much?</a:t>
            </a:r>
          </a:p>
        </p:txBody>
      </p:sp>
      <p:sp>
        <p:nvSpPr>
          <p:cNvPr id="13320" name="Rectangle 10"/>
          <p:cNvSpPr>
            <a:spLocks noChangeArrowheads="1"/>
          </p:cNvSpPr>
          <p:nvPr/>
        </p:nvSpPr>
        <p:spPr bwMode="auto">
          <a:xfrm>
            <a:off x="863600" y="4108451"/>
            <a:ext cx="45720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latin typeface="Franklin Gothic Book" charset="0"/>
                <a:cs typeface="Franklin Gothic Book" charset="0"/>
              </a:rPr>
              <a:t>Was anything </a:t>
            </a:r>
            <a:r>
              <a:rPr lang="en-US" sz="2000" b="1" dirty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confusing</a:t>
            </a:r>
            <a:r>
              <a:rPr lang="en-US" sz="2000" dirty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 </a:t>
            </a:r>
            <a:r>
              <a:rPr lang="en-US" sz="2000" dirty="0">
                <a:latin typeface="Franklin Gothic Book" charset="0"/>
                <a:cs typeface="Franklin Gothic Book" charset="0"/>
              </a:rPr>
              <a:t>to you?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307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30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8"/>
          <p:cNvSpPr txBox="1">
            <a:spLocks noChangeArrowheads="1"/>
          </p:cNvSpPr>
          <p:nvPr/>
        </p:nvSpPr>
        <p:spPr bwMode="auto">
          <a:xfrm>
            <a:off x="534438" y="1905506"/>
            <a:ext cx="824126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4800" b="1" dirty="0" smtClean="0">
                <a:latin typeface="Franklin Gothic Book" charset="0"/>
              </a:rPr>
              <a:t>Why </a:t>
            </a:r>
            <a:r>
              <a:rPr lang="en-US" sz="4800" b="1" dirty="0">
                <a:latin typeface="Franklin Gothic Book" charset="0"/>
              </a:rPr>
              <a:t>are </a:t>
            </a:r>
            <a:r>
              <a:rPr lang="en-US" sz="4800" b="1" dirty="0" smtClean="0">
                <a:latin typeface="Franklin Gothic Book" charset="0"/>
              </a:rPr>
              <a:t>we </a:t>
            </a:r>
            <a:r>
              <a:rPr lang="en-US" sz="4800" b="1" dirty="0" smtClean="0">
                <a:solidFill>
                  <a:srgbClr val="4CBC4F"/>
                </a:solidFill>
                <a:latin typeface="Franklin Gothic Book" charset="0"/>
              </a:rPr>
              <a:t>TOGETHER</a:t>
            </a:r>
            <a:r>
              <a:rPr lang="en-US" sz="4800" b="1" dirty="0" smtClean="0">
                <a:latin typeface="Franklin Gothic Book" charset="0"/>
              </a:rPr>
              <a:t> </a:t>
            </a:r>
          </a:p>
          <a:p>
            <a:pPr eaLnBrk="1" hangingPunct="1"/>
            <a:r>
              <a:rPr lang="en-US" sz="4800" b="1" dirty="0" smtClean="0">
                <a:latin typeface="Franklin Gothic Book" charset="0"/>
              </a:rPr>
              <a:t>			creating a world that </a:t>
            </a:r>
          </a:p>
          <a:p>
            <a:pPr eaLnBrk="1" hangingPunct="1"/>
            <a:r>
              <a:rPr lang="en-US" sz="4800" b="1" dirty="0" smtClean="0">
                <a:latin typeface="Franklin Gothic Book" charset="0"/>
              </a:rPr>
              <a:t>we as </a:t>
            </a:r>
            <a:r>
              <a:rPr lang="en-US" sz="4800" b="1" dirty="0" smtClean="0">
                <a:solidFill>
                  <a:srgbClr val="4CBC4F"/>
                </a:solidFill>
                <a:latin typeface="Franklin Gothic Book" charset="0"/>
              </a:rPr>
              <a:t>INDIVIDUALS</a:t>
            </a:r>
            <a:r>
              <a:rPr lang="en-US" sz="4800" b="1" dirty="0" smtClean="0">
                <a:latin typeface="Franklin Gothic Book" charset="0"/>
              </a:rPr>
              <a:t> 						</a:t>
            </a:r>
            <a:r>
              <a:rPr lang="en-US" sz="4800" b="1" dirty="0">
                <a:latin typeface="Franklin Gothic Book" charset="0"/>
              </a:rPr>
              <a:t>	 </a:t>
            </a:r>
            <a:r>
              <a:rPr lang="en-US" sz="4800" b="1" dirty="0" smtClean="0">
                <a:latin typeface="Franklin Gothic Book" charset="0"/>
              </a:rPr>
              <a:t>             would never choose? </a:t>
            </a:r>
            <a:endParaRPr lang="en-US" sz="4800" b="1" dirty="0">
              <a:latin typeface="Franklin Gothic Book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51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512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247775" y="5899061"/>
            <a:ext cx="63531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Franklin Gothic Book"/>
                <a:cs typeface="Franklin Gothic Book"/>
                <a:hlinkClick r:id="rId4"/>
              </a:rPr>
              <a:t>Why together?</a:t>
            </a:r>
            <a:endParaRPr lang="en-US" u="sng" dirty="0">
              <a:solidFill>
                <a:srgbClr val="0000FF"/>
              </a:solidFill>
              <a:latin typeface="Franklin Gothic Book"/>
              <a:cs typeface="Franklin Gothic Book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5596" y="1704975"/>
            <a:ext cx="4590194" cy="4194086"/>
          </a:xfrm>
          <a:prstGeom prst="rect">
            <a:avLst/>
          </a:prstGeom>
        </p:spPr>
      </p:pic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2405918" y="1138238"/>
            <a:ext cx="434987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Franklin Gothic Book" charset="0"/>
                <a:cs typeface="Franklin Gothic Book" charset="0"/>
              </a:rPr>
              <a:t>University of Iowa, 2011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3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409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409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715962" y="1417638"/>
            <a:ext cx="72755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800" b="1" dirty="0" smtClean="0">
                <a:latin typeface="Franklin Gothic Book" charset="0"/>
                <a:cs typeface="Franklin Gothic Book" charset="0"/>
              </a:rPr>
              <a:t>What’s </a:t>
            </a:r>
            <a:r>
              <a:rPr lang="en-US" sz="6000" b="1" dirty="0" smtClean="0">
                <a:solidFill>
                  <a:srgbClr val="4CBC4F"/>
                </a:solidFill>
                <a:latin typeface="Franklin Gothic Book" charset="0"/>
                <a:cs typeface="Franklin Gothic Book" charset="0"/>
              </a:rPr>
              <a:t>WRONG</a:t>
            </a:r>
            <a:r>
              <a:rPr lang="en-US" sz="4800" b="1" dirty="0" smtClean="0">
                <a:latin typeface="Franklin Gothic Book" charset="0"/>
                <a:cs typeface="Franklin Gothic Book" charset="0"/>
              </a:rPr>
              <a:t> </a:t>
            </a:r>
          </a:p>
          <a:p>
            <a:r>
              <a:rPr lang="en-US" sz="4800" b="1" dirty="0">
                <a:latin typeface="Franklin Gothic Book" charset="0"/>
                <a:cs typeface="Franklin Gothic Book" charset="0"/>
              </a:rPr>
              <a:t>	</a:t>
            </a:r>
            <a:r>
              <a:rPr lang="en-US" sz="4800" b="1" dirty="0" smtClean="0">
                <a:latin typeface="Franklin Gothic Book" charset="0"/>
                <a:cs typeface="Franklin Gothic Book" charset="0"/>
              </a:rPr>
              <a:t>				with the world? </a:t>
            </a:r>
            <a:endParaRPr lang="en-US" sz="4800" b="1" dirty="0">
              <a:latin typeface="Franklin Gothic Book" charset="0"/>
              <a:cs typeface="Franklin Gothic Book" charset="0"/>
            </a:endParaRPr>
          </a:p>
        </p:txBody>
      </p:sp>
      <p:sp>
        <p:nvSpPr>
          <p:cNvPr id="4105" name="Rectangle 10"/>
          <p:cNvSpPr>
            <a:spLocks noChangeArrowheads="1"/>
          </p:cNvSpPr>
          <p:nvPr/>
        </p:nvSpPr>
        <p:spPr bwMode="auto">
          <a:xfrm>
            <a:off x="1050925" y="3517900"/>
            <a:ext cx="1585913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0" b="1">
                <a:latin typeface="Franklin Gothic Book" charset="0"/>
                <a:cs typeface="Franklin Gothic Book" charset="0"/>
              </a:rPr>
              <a:t>?</a:t>
            </a:r>
            <a:endParaRPr lang="en-US" sz="18000"/>
          </a:p>
        </p:txBody>
      </p:sp>
      <p:sp>
        <p:nvSpPr>
          <p:cNvPr id="4108" name="Rectangle 4"/>
          <p:cNvSpPr>
            <a:spLocks noChangeArrowheads="1"/>
          </p:cNvSpPr>
          <p:nvPr/>
        </p:nvSpPr>
        <p:spPr bwMode="auto">
          <a:xfrm>
            <a:off x="2636838" y="4587875"/>
            <a:ext cx="5667375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3200" dirty="0"/>
              <a:t>Do you have a working theory about why our world is in crisis?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4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dirty="0">
              <a:latin typeface="Calibri" charset="0"/>
              <a:ea typeface="ＭＳ Ｐゴシック" charset="0"/>
            </a:endParaRPr>
          </a:p>
        </p:txBody>
      </p:sp>
      <p:sp>
        <p:nvSpPr>
          <p:cNvPr id="614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614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888393" y="1366838"/>
            <a:ext cx="53017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>
                <a:latin typeface="Franklin Gothic Book" charset="0"/>
                <a:cs typeface="Franklin Gothic Book" charset="0"/>
              </a:rPr>
              <a:t>Mount Holyoke College, 2011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03768" y="5987318"/>
            <a:ext cx="3358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Franklin Gothic Book"/>
                <a:cs typeface="Franklin Gothic Book"/>
                <a:hlinkClick r:id="rId4"/>
              </a:rPr>
              <a:t>Why Hunger?</a:t>
            </a:r>
            <a:endParaRPr lang="en-US" dirty="0">
              <a:latin typeface="Franklin Gothic Book"/>
              <a:cs typeface="Franklin Gothic Book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8393" y="1987988"/>
            <a:ext cx="5301762" cy="398186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5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  <a:ea typeface="ＭＳ Ｐゴシック" charset="0"/>
            </a:endParaRPr>
          </a:p>
        </p:txBody>
      </p:sp>
      <p:pic>
        <p:nvPicPr>
          <p:cNvPr id="717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2138" y="1284288"/>
            <a:ext cx="7966075" cy="1939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000" b="1" dirty="0">
                <a:latin typeface="Franklin Gothic Book"/>
                <a:cs typeface="Franklin Gothic Book"/>
              </a:rPr>
              <a:t>Have you ever had an </a:t>
            </a:r>
            <a:r>
              <a:rPr lang="en-US" sz="4000" b="1" spc="-300" dirty="0">
                <a:solidFill>
                  <a:srgbClr val="5EC85C"/>
                </a:solidFill>
                <a:latin typeface="Franklin Gothic Book"/>
                <a:ea typeface="ＭＳ Ｐゴシック" pitchFamily="34" charset="-128"/>
              </a:rPr>
              <a:t>experience </a:t>
            </a:r>
          </a:p>
          <a:p>
            <a:pPr>
              <a:defRPr/>
            </a:pPr>
            <a:r>
              <a:rPr lang="en-US" sz="4000" b="1" dirty="0">
                <a:latin typeface="Franklin Gothic Book"/>
                <a:cs typeface="Franklin Gothic Book"/>
              </a:rPr>
              <a:t>that caused you to realize </a:t>
            </a:r>
          </a:p>
          <a:p>
            <a:pPr>
              <a:defRPr/>
            </a:pPr>
            <a:r>
              <a:rPr lang="en-US" sz="4000" b="1" spc="-300" dirty="0">
                <a:solidFill>
                  <a:srgbClr val="5EC85C"/>
                </a:solidFill>
                <a:latin typeface="Franklin Gothic Book"/>
                <a:ea typeface="ＭＳ Ｐゴシック" pitchFamily="34" charset="-128"/>
              </a:rPr>
              <a:t>a</a:t>
            </a:r>
            <a:r>
              <a:rPr lang="en-US" sz="4000" b="1" dirty="0">
                <a:latin typeface="Franklin Gothic Book"/>
                <a:cs typeface="Franklin Gothic Book"/>
              </a:rPr>
              <a:t> </a:t>
            </a:r>
            <a:r>
              <a:rPr lang="en-US" sz="4000" b="1" spc="-300" dirty="0">
                <a:solidFill>
                  <a:srgbClr val="5EC85C"/>
                </a:solidFill>
                <a:latin typeface="Franklin Gothic Book"/>
                <a:ea typeface="ＭＳ Ｐゴシック" pitchFamily="34" charset="-128"/>
              </a:rPr>
              <a:t>new  way  of  seeing  things </a:t>
            </a:r>
            <a:r>
              <a:rPr lang="en-US" sz="4000" b="1" dirty="0">
                <a:latin typeface="Franklin Gothic Book"/>
                <a:cs typeface="Franklin Gothic Book"/>
              </a:rPr>
              <a:t>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1363" y="3870325"/>
            <a:ext cx="4135437" cy="2676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3200" b="1" dirty="0">
                <a:latin typeface="Franklin Gothic Book"/>
                <a:cs typeface="Franklin Gothic Book"/>
              </a:rPr>
              <a:t>O</a:t>
            </a:r>
            <a:r>
              <a:rPr lang="en-US" sz="3200" b="1" dirty="0" smtClean="0">
                <a:latin typeface="Franklin Gothic Book"/>
                <a:cs typeface="Franklin Gothic Book"/>
              </a:rPr>
              <a:t>r </a:t>
            </a:r>
            <a:r>
              <a:rPr lang="en-US" sz="3200" b="1" dirty="0">
                <a:latin typeface="Franklin Gothic Book"/>
                <a:cs typeface="Franklin Gothic Book"/>
              </a:rPr>
              <a:t>an experience in </a:t>
            </a:r>
          </a:p>
          <a:p>
            <a:pPr>
              <a:defRPr/>
            </a:pPr>
            <a:r>
              <a:rPr lang="en-US" sz="3200" b="1" dirty="0">
                <a:latin typeface="Franklin Gothic Book"/>
                <a:cs typeface="Franklin Gothic Book"/>
              </a:rPr>
              <a:t>which you were </a:t>
            </a:r>
          </a:p>
          <a:p>
            <a:pPr>
              <a:defRPr/>
            </a:pPr>
            <a:r>
              <a:rPr lang="en-US" sz="3600" b="1" spc="-300" dirty="0">
                <a:solidFill>
                  <a:srgbClr val="5EC85C"/>
                </a:solidFill>
                <a:latin typeface="Franklin Gothic Book"/>
                <a:ea typeface="ＭＳ Ｐゴシック" pitchFamily="34" charset="-128"/>
              </a:rPr>
              <a:t>forced out of your old views or frames </a:t>
            </a:r>
            <a:r>
              <a:rPr lang="en-US" sz="3200" b="1" dirty="0">
                <a:latin typeface="Franklin Gothic Book"/>
                <a:cs typeface="Franklin Gothic Book"/>
              </a:rPr>
              <a:t>?</a:t>
            </a:r>
          </a:p>
          <a:p>
            <a:pPr>
              <a:defRPr/>
            </a:pPr>
            <a:r>
              <a:rPr lang="en-US" sz="3200" b="1" dirty="0">
                <a:latin typeface="Franklin Gothic Book"/>
                <a:cs typeface="Franklin Gothic Book"/>
              </a:rPr>
              <a:t>	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800225" y="3278188"/>
            <a:ext cx="1585913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0" b="1" dirty="0">
                <a:latin typeface="Franklin Gothic Book" charset="0"/>
                <a:cs typeface="Franklin Gothic Book" charset="0"/>
              </a:rPr>
              <a:t>?</a:t>
            </a:r>
            <a:endParaRPr lang="en-US" sz="18000" dirty="0"/>
          </a:p>
        </p:txBody>
      </p:sp>
      <p:sp>
        <p:nvSpPr>
          <p:cNvPr id="7175" name="TextBox 7"/>
          <p:cNvSpPr txBox="1">
            <a:spLocks noChangeArrowheads="1"/>
          </p:cNvSpPr>
          <p:nvPr/>
        </p:nvSpPr>
        <p:spPr bwMode="auto">
          <a:xfrm>
            <a:off x="-1846263" y="39116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6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16BDE7-F795-844E-897D-8D577423062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5" name="Picture 1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1794" y="5689484"/>
            <a:ext cx="360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Franklin Gothic Book"/>
              </a:rPr>
              <a:t>3 Ss</a:t>
            </a:r>
            <a:endParaRPr lang="en-US" u="sng" dirty="0">
              <a:solidFill>
                <a:srgbClr val="0000FF"/>
              </a:solidFill>
              <a:latin typeface="Franklin Gothic Book"/>
            </a:endParaRPr>
          </a:p>
        </p:txBody>
      </p:sp>
      <p:pic>
        <p:nvPicPr>
          <p:cNvPr id="2" name="Picture 1" descr="3 S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066" y="1803278"/>
            <a:ext cx="6468533" cy="3875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90933" y="6356350"/>
            <a:ext cx="558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defRPr/>
            </a:pPr>
            <a:r>
              <a:rPr lang="en-US" sz="1200" dirty="0">
                <a:solidFill>
                  <a:srgbClr val="898989"/>
                </a:solidFill>
              </a:rPr>
              <a:t>7</a:t>
            </a:r>
            <a:endParaRPr lang="en-US" sz="1200" dirty="0">
              <a:solidFill>
                <a:srgbClr val="89898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665074" y="1216968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 smtClean="0">
                <a:latin typeface="Franklin Gothic Book" charset="0"/>
                <a:cs typeface="Franklin Gothic Book" charset="0"/>
              </a:rPr>
              <a:t>Small Planet Institute, 2014</a:t>
            </a:r>
            <a:endParaRPr lang="en-US" b="1" dirty="0">
              <a:latin typeface="Franklin Gothic Book" charset="0"/>
              <a:cs typeface="Franklin Gothic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34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50017" y="6125517"/>
            <a:ext cx="5118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>
                <a:solidFill>
                  <a:srgbClr val="0000FF"/>
                </a:solidFill>
                <a:latin typeface="Franklin Gothic Book"/>
              </a:rPr>
              <a:t>3 Cs</a:t>
            </a:r>
            <a:endParaRPr lang="en-US" u="sng" dirty="0">
              <a:solidFill>
                <a:srgbClr val="0000FF"/>
              </a:solidFill>
              <a:latin typeface="Franklin Gothic Book"/>
            </a:endParaRPr>
          </a:p>
        </p:txBody>
      </p:sp>
      <p:pic>
        <p:nvPicPr>
          <p:cNvPr id="2" name="Picture 1" descr="3C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267" y="1661467"/>
            <a:ext cx="6247559" cy="44640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39335" y="1064568"/>
            <a:ext cx="3813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b="1" dirty="0">
                <a:latin typeface="Franklin Gothic Book" charset="0"/>
                <a:cs typeface="Franklin Gothic Book" charset="0"/>
              </a:rPr>
              <a:t>Small Planet Institute, 2014</a:t>
            </a:r>
            <a:endParaRPr lang="en-US" b="1" dirty="0">
              <a:latin typeface="Franklin Gothic Book" charset="0"/>
              <a:cs typeface="Franklin Gothic Boo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369367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Franklin Gothic Book"/>
                <a:cs typeface="Franklin Gothic Book"/>
              </a:rPr>
              <a:t>Do you find that you </a:t>
            </a:r>
            <a:r>
              <a:rPr lang="en-US" sz="4000" dirty="0">
                <a:solidFill>
                  <a:srgbClr val="5EC85C"/>
                </a:solidFill>
                <a:latin typeface="Franklin Gothic Book"/>
                <a:cs typeface="Franklin Gothic Book"/>
              </a:rPr>
              <a:t>relate </a:t>
            </a:r>
            <a:endParaRPr lang="en-US" sz="4000" dirty="0" smtClean="0">
              <a:solidFill>
                <a:srgbClr val="5EC85C"/>
              </a:solidFill>
              <a:latin typeface="Franklin Gothic Book"/>
              <a:cs typeface="Franklin Gothic Book"/>
            </a:endParaRPr>
          </a:p>
          <a:p>
            <a:pPr algn="r"/>
            <a:r>
              <a:rPr lang="en-US" sz="3200" dirty="0" smtClean="0">
                <a:latin typeface="Franklin Gothic Book"/>
                <a:cs typeface="Franklin Gothic Book"/>
              </a:rPr>
              <a:t>to </a:t>
            </a:r>
            <a:r>
              <a:rPr lang="en-US" sz="3200" dirty="0">
                <a:latin typeface="Franklin Gothic Book"/>
                <a:cs typeface="Franklin Gothic Book"/>
              </a:rPr>
              <a:t>any of these Cs and Ss personally?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916114"/>
            <a:ext cx="822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Franklin Gothic Book"/>
                <a:cs typeface="Franklin Gothic Book"/>
              </a:rPr>
              <a:t>Reflect on a time or event that was affected by at least one </a:t>
            </a:r>
            <a:r>
              <a:rPr lang="en-US" dirty="0">
                <a:solidFill>
                  <a:srgbClr val="5EC85C"/>
                </a:solidFill>
                <a:latin typeface="Franklin Gothic Book"/>
                <a:cs typeface="Franklin Gothic Book"/>
              </a:rPr>
              <a:t>S</a:t>
            </a:r>
            <a:r>
              <a:rPr lang="en-US" dirty="0">
                <a:latin typeface="Franklin Gothic Book"/>
                <a:cs typeface="Franklin Gothic Book"/>
              </a:rPr>
              <a:t> and another time or event that was affected by at least one </a:t>
            </a:r>
            <a:r>
              <a:rPr lang="en-US" dirty="0">
                <a:solidFill>
                  <a:srgbClr val="5EC85C"/>
                </a:solidFill>
                <a:latin typeface="Franklin Gothic Book"/>
                <a:cs typeface="Franklin Gothic Book"/>
              </a:rPr>
              <a:t>C</a:t>
            </a:r>
            <a:r>
              <a:rPr lang="en-US" dirty="0">
                <a:latin typeface="Franklin Gothic Book"/>
                <a:cs typeface="Franklin Gothic Book"/>
              </a:rPr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200" y="4577190"/>
            <a:ext cx="62132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>
                <a:latin typeface="Franklin Gothic Book"/>
                <a:cs typeface="Franklin Gothic Book"/>
              </a:rPr>
              <a:t>What caused these feelings to appear? </a:t>
            </a:r>
            <a:endParaRPr lang="en-US" dirty="0" smtClean="0">
              <a:latin typeface="Franklin Gothic Book"/>
              <a:cs typeface="Franklin Gothic Book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Franklin Gothic Book"/>
                <a:cs typeface="Franklin Gothic Book"/>
              </a:rPr>
              <a:t>What </a:t>
            </a:r>
            <a:r>
              <a:rPr lang="en-US" dirty="0">
                <a:latin typeface="Franklin Gothic Book"/>
                <a:cs typeface="Franklin Gothic Book"/>
              </a:rPr>
              <a:t>was their result?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355984" y="3490738"/>
            <a:ext cx="173623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8000" b="1" dirty="0">
                <a:latin typeface="Franklin Gothic Book" charset="0"/>
                <a:cs typeface="Franklin Gothic Book" charset="0"/>
              </a:rPr>
              <a:t>?</a:t>
            </a:r>
            <a:endParaRPr lang="en-US" sz="18000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0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13688</TotalTime>
  <Words>318</Words>
  <Application>Microsoft Macintosh PowerPoint</Application>
  <PresentationFormat>On-screen Show (4:3)</PresentationFormat>
  <Paragraphs>74</Paragraphs>
  <Slides>15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=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 Bennett</dc:creator>
  <cp:lastModifiedBy>ANNIE WITTENBERG</cp:lastModifiedBy>
  <cp:revision>238</cp:revision>
  <dcterms:created xsi:type="dcterms:W3CDTF">2011-10-25T20:34:22Z</dcterms:created>
  <dcterms:modified xsi:type="dcterms:W3CDTF">2014-08-08T15:12:23Z</dcterms:modified>
</cp:coreProperties>
</file>